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3"/>
  </p:notesMasterIdLst>
  <p:sldIdLst>
    <p:sldId id="272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159BFF"/>
    <a:srgbClr val="333399"/>
    <a:srgbClr val="3333CC"/>
    <a:srgbClr val="0083E6"/>
    <a:srgbClr val="C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41" d="100"/>
          <a:sy n="141" d="100"/>
        </p:scale>
        <p:origin x="-77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20.11.2019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,,Стара планина“                    ДЕВЕТИ СТРУЧНИ СКУП АГЕНЦИЈЕ ЗА ЛИЦЕНИЦРАЊЕ СТЕЧАЈНИХ УПРАВНИКА                  2</a:t>
            </a:r>
            <a:r>
              <a:rPr lang="sr-Latn-RS" sz="1050">
                <a:solidFill>
                  <a:schemeClr val="bg1"/>
                </a:solidFill>
              </a:rPr>
              <a:t>5</a:t>
            </a:r>
            <a:r>
              <a:rPr lang="sr-Cyrl-RS" sz="1050">
                <a:solidFill>
                  <a:schemeClr val="bg1"/>
                </a:solidFill>
              </a:rPr>
              <a:t>.11.2019</a:t>
            </a:r>
            <a:r>
              <a:rPr lang="sr-Cyrl-RS" sz="1050" dirty="0">
                <a:solidFill>
                  <a:schemeClr val="bg1"/>
                </a:solidFill>
              </a:rPr>
              <a:t>.-28.11.2019.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1916832"/>
            <a:ext cx="5040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СТЕЧАЈ ПРЕДУЗЕТНИКА И ФИЗИЧКИХ ЛИЦА</a:t>
            </a:r>
          </a:p>
          <a:p>
            <a:pPr algn="ctr"/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проф. др Вук Радовић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 1: Да ли дозволити стечај свих физичких лица или само предузетника?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само предузетници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сва физичка лица</a:t>
            </a: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70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 2: Да ли треба правити разлику између стечаја предузетника и стечаја других физичких лица?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ве групе прописа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јединствена регулатива, са одређеним специфичностима за стечај предузетника</a:t>
            </a: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976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 3: Да ли одвојено третирати професионалне и личне обавезе предузетника?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јединствено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одвојено</a:t>
            </a: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583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ОСЛОБОЂЕЊЕ ОД ПЛАЋАЊА ПРЕОСТАЛИХ ОБАВЕЗА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појам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право на ослобођење никада није апсолутно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„поштен, а несрећан дужник“</a:t>
            </a:r>
          </a:p>
          <a:p>
            <a:pPr>
              <a:buFont typeface="Wingdings" pitchFamily="2" charset="2"/>
              <a:buChar char="v"/>
            </a:pP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обухват ослобођења:</a:t>
            </a:r>
          </a:p>
          <a:p>
            <a:pPr marL="971550" lvl="1" indent="-571500">
              <a:buFont typeface="+mj-lt"/>
              <a:buAutoNum type="romanUcPeriod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Одбијање ослобођења</a:t>
            </a:r>
          </a:p>
          <a:p>
            <a:pPr marL="971550" lvl="1" indent="-571500">
              <a:buFont typeface="+mj-lt"/>
              <a:buAutoNum type="romanUcPeriod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Изузета потраживања</a:t>
            </a:r>
            <a:endParaRPr lang="ru-RU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16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/>
          <a:lstStyle/>
          <a:p>
            <a:pPr marL="0" indent="0">
              <a:buNone/>
            </a:pP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Основне дилеме: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Да ли дозволити ослобођење?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Да ли је потребна сагласност поверилаца?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Да ли је потребно да се плати одређени проценат дуговања као услов за ослобођење?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Који су основи за одбијање ослобођења?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Која потраживања треба изузети од ослобођења?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Каква овлашћења има суд?</a:t>
            </a:r>
          </a:p>
        </p:txBody>
      </p:sp>
    </p:spTree>
    <p:extLst>
      <p:ext uri="{BB962C8B-B14F-4D97-AF65-F5344CB8AC3E}">
        <p14:creationId xmlns:p14="http://schemas.microsoft.com/office/powerpoint/2010/main" val="1865511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/>
          <a:lstStyle/>
          <a:p>
            <a:pPr marL="0" indent="0">
              <a:buNone/>
            </a:pP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ОПЦИЈЕ: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Аутоматско ослобођење и ослобођење по предлогу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 са и без плаћања доприноса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Законско</a:t>
            </a:r>
            <a:r>
              <a:rPr lang="ru-RU" sz="25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, судско, повереничко и посредничко </a:t>
            </a:r>
            <a:r>
              <a:rPr lang="ru-RU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25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Дискреционо и недискреционо </a:t>
            </a: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5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Раније (превремено) и редовно </a:t>
            </a:r>
            <a:r>
              <a:rPr lang="ru-RU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5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 примарних и вишеструких стечајних дужника (повратника</a:t>
            </a:r>
            <a:r>
              <a:rPr lang="ru-RU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0267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/>
          <a:lstStyle/>
          <a:p>
            <a:pPr marL="0" indent="0">
              <a:buNone/>
            </a:pP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Време које мора да протекне:</a:t>
            </a:r>
          </a:p>
          <a:p>
            <a:pPr>
              <a:buFont typeface="Wingdings" pitchFamily="2" charset="2"/>
              <a:buChar char="v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разлози</a:t>
            </a:r>
          </a:p>
          <a:p>
            <a:pPr>
              <a:buFont typeface="Wingdings" pitchFamily="2" charset="2"/>
              <a:buChar char="v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дан кад почиње да тече рок</a:t>
            </a:r>
          </a:p>
          <a:p>
            <a:pPr>
              <a:buFont typeface="Wingdings" pitchFamily="2" charset="2"/>
              <a:buChar char="v"/>
            </a:pPr>
            <a:r>
              <a:rPr lang="sr-Cyrl-RS" sz="25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дужина трајања рока</a:t>
            </a:r>
          </a:p>
        </p:txBody>
      </p:sp>
    </p:spTree>
    <p:extLst>
      <p:ext uri="{BB962C8B-B14F-4D97-AF65-F5344CB8AC3E}">
        <p14:creationId xmlns:p14="http://schemas.microsoft.com/office/powerpoint/2010/main" val="27924825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ИЗУЗИМАЊЕ ОД ИЗВРШЕЊА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појам и значај</a:t>
            </a:r>
          </a:p>
          <a:p>
            <a:pPr>
              <a:buFont typeface="Wingdings" pitchFamily="2" charset="2"/>
              <a:buChar char="v"/>
            </a:pPr>
            <a:r>
              <a:rPr lang="sr-Cyrl-RS" sz="30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циљеви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начини изузимања</a:t>
            </a:r>
            <a:endParaRPr lang="sr-Cyrl-RS" sz="3000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последице изузимања</a:t>
            </a:r>
            <a:endParaRPr lang="sr-Cyrl-RS" sz="3000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32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ОГРАНИЧЕЊА ДУЖНИКА (ДИСКВАЛИФИКАЦИЈЕ)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традиционално негативна перцепција стечајних дужника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разграната ограничења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стигматизација је у повлачењу</a:t>
            </a:r>
          </a:p>
        </p:txBody>
      </p:sp>
    </p:spTree>
    <p:extLst>
      <p:ext uri="{BB962C8B-B14F-4D97-AF65-F5344CB8AC3E}">
        <p14:creationId xmlns:p14="http://schemas.microsoft.com/office/powerpoint/2010/main" val="4027952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КОРПОРАТИВНИ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ИНДИВИДУАЛНИ СТЕЧАЈ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Корпоративни стечај – стечај правних лица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Индивидуални стечај – стечај физичких лица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основна разлика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начело новог финансијског почетка (</a:t>
            </a:r>
            <a:r>
              <a:rPr lang="en-US" i="1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fresh start</a:t>
            </a:r>
            <a:r>
              <a:rPr lang="en-U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начело)</a:t>
            </a:r>
            <a:endParaRPr lang="sr-Latn-RS" dirty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СТЕЧАЈНИ ДУЖНИЦИ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(три концепта)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Стечај правних лица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Стечај привредних субјеката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Стечај свих субјеката у праву</a:t>
            </a:r>
          </a:p>
        </p:txBody>
      </p:sp>
    </p:spTree>
    <p:extLst>
      <p:ext uri="{BB962C8B-B14F-4D97-AF65-F5344CB8AC3E}">
        <p14:creationId xmlns:p14="http://schemas.microsoft.com/office/powerpoint/2010/main" val="35997916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pPr marL="0" lvl="0" indent="0" algn="ctr">
              <a:buClr>
                <a:srgbClr val="0000FF"/>
              </a:buClr>
              <a:buNone/>
              <a:defRPr/>
            </a:pPr>
            <a:r>
              <a:rPr lang="sr-Cyrl-RS" sz="2600" b="1" kern="0" cap="all" dirty="0" smtClean="0">
                <a:latin typeface="Times New Roman" pitchFamily="18" charset="0"/>
              </a:rPr>
              <a:t>Стечај физичких лица – законске промене</a:t>
            </a:r>
            <a:endParaRPr lang="sr-Latn-RS" sz="2600" b="1" kern="0" cap="all" dirty="0">
              <a:latin typeface="Times New Roman" pitchFamily="18" charset="0"/>
            </a:endParaRP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7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Аустрија 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(1993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)	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ирска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(1988, 2012, 2015)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Белгија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(1997, 2005, 2009)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италија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(2012)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Кипар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(2015)	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летонија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(2007, 2009, 2010, 2013)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Чешка република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(2006, 2008)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литванија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(2013)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Данска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(1984, 2000, 2005, 2010)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луксембург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(2000, 2013)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Енглеска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(1986, 2002, 2007, 2015)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холандија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(1998, 2008)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Естонија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(2003, 2010)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норвешка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(1992)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Финска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(1992, 2015)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пољска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(2009, 2014)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Француска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(1989 ..., 2010, 2014)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португал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(2004, 2012)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Немачка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(1994, 2001, 2013)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румунија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2015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Грчка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(2010, 2013, 2015)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русија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(2015)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Мађарска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(2015)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словачка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(2004, 2006, 2011)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Словенија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(2007, 2015)	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шпанија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(2013, 2015)</a:t>
            </a: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  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Шведска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(1994, 2007, 2011)		</a:t>
            </a: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САД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</a:t>
            </a:r>
            <a:r>
              <a:rPr lang="sr-Latn-RS" sz="1600" b="1" kern="0" cap="all" dirty="0">
                <a:solidFill>
                  <a:srgbClr val="159BFF"/>
                </a:solidFill>
                <a:latin typeface="Times New Roman" pitchFamily="18" charset="0"/>
              </a:rPr>
              <a:t>(1978, 1984, 1994, 2005</a:t>
            </a:r>
            <a:r>
              <a:rPr lang="sr-Latn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)</a:t>
            </a:r>
            <a:endParaRPr lang="sr-Cyrl-RS" sz="1600" b="1" kern="0" cap="all" dirty="0" smtClean="0">
              <a:solidFill>
                <a:srgbClr val="159BFF"/>
              </a:solidFill>
              <a:latin typeface="Times New Roman" pitchFamily="18" charset="0"/>
            </a:endParaRPr>
          </a:p>
          <a:p>
            <a:pPr marL="0" lvl="0" indent="0">
              <a:buClr>
                <a:srgbClr val="0000FF"/>
              </a:buClr>
              <a:buNone/>
              <a:defRPr/>
            </a:pPr>
            <a:r>
              <a:rPr lang="sr-Cyrl-RS" sz="1600" b="1" kern="0" cap="all" dirty="0" smtClean="0">
                <a:solidFill>
                  <a:srgbClr val="159BFF"/>
                </a:solidFill>
                <a:latin typeface="Times New Roman" pitchFamily="18" charset="0"/>
              </a:rPr>
              <a:t>  Хрватска (2015, 2018)			Црна гора (2015, 2016)</a:t>
            </a:r>
            <a:endParaRPr lang="sr-Latn-RS" sz="1600" b="1" kern="0" cap="all" dirty="0">
              <a:solidFill>
                <a:srgbClr val="159B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57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МОДЕЛИ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(ефикасност, стечајно право)</a:t>
            </a: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Немачка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(извршење обавеза, стечајно право)</a:t>
            </a:r>
            <a:endParaRPr lang="sr-Cyrl-R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Француска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(превенција, заштита потрошача)</a:t>
            </a:r>
            <a:endParaRPr lang="sr-Cyrl-R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Скандинавија </a:t>
            </a:r>
            <a:r>
              <a:rPr lang="sr-Cyrl-RS" sz="28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(рехабилитација, облигационо право)</a:t>
            </a:r>
            <a:endParaRPr lang="sr-Cyrl-R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191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FRESH START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НАЧЕЛО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дуга историја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циљ: давање друге шансе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обухват: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Опроштај дугова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Изузимања од извршења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Непостојање накнадних ограничења</a:t>
            </a:r>
            <a:endParaRPr lang="sr-Cyrl-RS" dirty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654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FRESH START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НАЧЕЛО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споран обухват</a:t>
            </a:r>
          </a:p>
          <a:p>
            <a:pPr>
              <a:buFont typeface="Wingdings" pitchFamily="2" charset="2"/>
              <a:buChar char="v"/>
            </a:pPr>
            <a:r>
              <a:rPr lang="sr-Cyrl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циљеви: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Економска продуктивност појединца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Смањивање коришћења социјалних права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Надзор од стране поверилаца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Максимизирање вредности стечајне масе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500" i="1" dirty="0" err="1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Pacta</a:t>
            </a:r>
            <a:r>
              <a:rPr lang="en-US" sz="2500" i="1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500" i="1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servanda</a:t>
            </a:r>
            <a:endParaRPr lang="en-US" sz="2500" i="1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Охрабривање предузетништва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RS" sz="2500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Промовисање моралних циљева</a:t>
            </a:r>
            <a:endParaRPr lang="sr-Cyrl-RS" sz="2500" dirty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9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ПРИСТУПА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конзервативан приступ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sr-Cyrl-RS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слобођење није дозвољено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модеран приступ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sr-Cyrl-RS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 </a:t>
            </a: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је дозвољено, али под бројним условима</a:t>
            </a: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либералан приступ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ослобођење је дозвољено, </a:t>
            </a:r>
            <a:r>
              <a:rPr lang="ru-RU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уз минималне услове</a:t>
            </a:r>
            <a:endParaRPr lang="ru-RU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76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СТЕЧАЈ ПРЕДУЗЕТНИКА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159BFF"/>
                </a:solidFill>
                <a:latin typeface="Times New Roman" pitchFamily="18" charset="0"/>
                <a:cs typeface="Times New Roman" pitchFamily="18" charset="0"/>
              </a:rPr>
              <a:t>Појам предузетника: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физичко лице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самосталност</a:t>
            </a:r>
            <a:endParaRPr lang="sr-Cyrl-RS" dirty="0" smtClean="0">
              <a:solidFill>
                <a:srgbClr val="159B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рајност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обављање једне или више делатности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лукративан циљ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ru-RU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упис у регистар</a:t>
            </a:r>
            <a:endParaRPr lang="ru-RU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25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1534</TotalTime>
  <Words>459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Vuk</cp:lastModifiedBy>
  <cp:revision>98</cp:revision>
  <cp:lastPrinted>2017-11-03T10:02:26Z</cp:lastPrinted>
  <dcterms:created xsi:type="dcterms:W3CDTF">2015-09-21T07:03:01Z</dcterms:created>
  <dcterms:modified xsi:type="dcterms:W3CDTF">2019-11-20T12:02:43Z</dcterms:modified>
</cp:coreProperties>
</file>